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8" r:id="rId2"/>
    <p:sldId id="261" r:id="rId3"/>
    <p:sldId id="279" r:id="rId4"/>
    <p:sldId id="280" r:id="rId5"/>
    <p:sldId id="281" r:id="rId6"/>
    <p:sldId id="282" r:id="rId7"/>
    <p:sldId id="283" r:id="rId8"/>
    <p:sldId id="266" r:id="rId9"/>
    <p:sldId id="284" r:id="rId10"/>
    <p:sldId id="273" r:id="rId11"/>
    <p:sldId id="286" r:id="rId12"/>
    <p:sldId id="287" r:id="rId13"/>
    <p:sldId id="285" r:id="rId14"/>
    <p:sldId id="274" r:id="rId15"/>
    <p:sldId id="275" r:id="rId16"/>
    <p:sldId id="297" r:id="rId17"/>
    <p:sldId id="296" r:id="rId18"/>
    <p:sldId id="295" r:id="rId19"/>
    <p:sldId id="294" r:id="rId20"/>
    <p:sldId id="293" r:id="rId21"/>
    <p:sldId id="292" r:id="rId22"/>
    <p:sldId id="291" r:id="rId23"/>
    <p:sldId id="290" r:id="rId24"/>
    <p:sldId id="289" r:id="rId25"/>
    <p:sldId id="28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22E1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 varScale="1">
        <p:scale>
          <a:sx n="81" d="100"/>
          <a:sy n="81" d="100"/>
        </p:scale>
        <p:origin x="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CA674-2ACD-4687-8BD4-9412B27DB72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F8790-1F1F-4964-B1DA-C000CC265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4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221E5-7225-48EB-A4EE-420E7BFCF70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2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ltGray">
          <a:xfrm>
            <a:off x="1219201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gray">
          <a:xfrm>
            <a:off x="0" y="0"/>
            <a:ext cx="121920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ltGray"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 bwMode="black">
          <a:xfrm>
            <a:off x="0" y="5643132"/>
            <a:ext cx="1216469" cy="1214868"/>
          </a:xfrm>
          <a:prstGeom prst="rect">
            <a:avLst/>
          </a:prstGeom>
          <a:solidFill>
            <a:schemeClr val="accent1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white">
          <a:xfrm>
            <a:off x="121920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 bwMode="white">
          <a:xfrm>
            <a:off x="1" y="5631204"/>
            <a:ext cx="18288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9302" y="1600201"/>
            <a:ext cx="8331201" cy="2680127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9302" y="4344916"/>
            <a:ext cx="7518400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E289087-3B90-4B7A-B0B3-663DF715D0C0}" type="datetime1">
              <a:rPr lang="ru-RU" smtClean="0">
                <a:solidFill>
                  <a:srgbClr val="455F51"/>
                </a:solidFill>
              </a:rPr>
              <a:pPr/>
              <a:t>15.11.2022</a:t>
            </a:fld>
            <a:endParaRPr lang="ru-RU" dirty="0">
              <a:solidFill>
                <a:srgbClr val="455F5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ru-RU" dirty="0" smtClean="0">
                <a:solidFill>
                  <a:srgbClr val="455F51"/>
                </a:solidFill>
              </a:rPr>
              <a:t>Добавить нижний колонтитул</a:t>
            </a:r>
            <a:endParaRPr lang="ru-RU" dirty="0">
              <a:solidFill>
                <a:srgbClr val="455F5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9191" y="6356352"/>
            <a:ext cx="609600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 dirty="0">
              <a:solidFill>
                <a:srgbClr val="455F51"/>
              </a:solidFill>
            </a:endParaRPr>
          </a:p>
        </p:txBody>
      </p:sp>
      <p:pic>
        <p:nvPicPr>
          <p:cNvPr id="2050" name="Picture 2" descr="ГБУ ИМЦ Петродворцового района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" y="6022976"/>
            <a:ext cx="952748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1396"/>
      </p:ext>
    </p:extLst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F076F26-008E-40CD-B0DF-FD99CADBA164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88667"/>
      </p:ext>
    </p:extLst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black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17304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black">
          <a:xfrm>
            <a:off x="617304" y="736219"/>
            <a:ext cx="609600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white">
          <a:xfrm>
            <a:off x="617304" y="7362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 bwMode="white">
          <a:xfrm>
            <a:off x="617304" y="13458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и"/>
          <p:cNvSpPr>
            <a:spLocks/>
          </p:cNvSpPr>
          <p:nvPr/>
        </p:nvSpPr>
        <p:spPr bwMode="white">
          <a:xfrm rot="5400000">
            <a:off x="756336" y="898064"/>
            <a:ext cx="336023" cy="294174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z="1800" dirty="0">
              <a:solidFill>
                <a:prstClr val="black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02112" y="685800"/>
            <a:ext cx="1787992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9030" y="685800"/>
            <a:ext cx="7850643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20A7CE-0912-4C2F-926E-0DDC0C423B66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60720"/>
      </p:ext>
    </p:extLst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01BBC6F-1CE0-4655-9B16-DDAF1AD7C72C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85030"/>
      </p:ext>
    </p:extLst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black"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 bwMode="gray"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 bwMode="gray">
          <a:xfrm>
            <a:off x="1216469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 bwMode="ltGray"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 bwMode="black">
          <a:xfrm>
            <a:off x="0" y="5643132"/>
            <a:ext cx="1216469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 bwMode="white">
          <a:xfrm>
            <a:off x="1216469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 bwMode="black">
          <a:xfrm>
            <a:off x="115824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gray">
          <a:xfrm>
            <a:off x="11277601" y="0"/>
            <a:ext cx="3048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 bwMode="gray">
          <a:xfrm>
            <a:off x="12192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2" y="0"/>
            <a:ext cx="121920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 bwMode="ltGray">
          <a:xfrm>
            <a:off x="1" y="0"/>
            <a:ext cx="12192000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 bwMode="white">
          <a:xfrm>
            <a:off x="11576308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 bwMode="black">
          <a:xfrm>
            <a:off x="0" y="0"/>
            <a:ext cx="1216469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 bwMode="white">
          <a:xfrm>
            <a:off x="1219202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9029" y="1600201"/>
            <a:ext cx="8285430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9030" y="4259997"/>
            <a:ext cx="7266515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A0BB48E-C38A-489F-B21D-27EBF8DA1A52}" type="datetime1">
              <a:rPr lang="ru-RU" smtClean="0">
                <a:solidFill>
                  <a:srgbClr val="455F51"/>
                </a:solidFill>
              </a:rPr>
              <a:pPr/>
              <a:t>15.11.2022</a:t>
            </a:fld>
            <a:endParaRPr lang="ru-RU" dirty="0">
              <a:solidFill>
                <a:srgbClr val="455F5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ru-RU" dirty="0" smtClean="0">
                <a:solidFill>
                  <a:srgbClr val="455F51"/>
                </a:solidFill>
              </a:rPr>
              <a:t>Добавить нижний колонтитул</a:t>
            </a:r>
            <a:endParaRPr lang="ru-RU" dirty="0">
              <a:solidFill>
                <a:srgbClr val="455F5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9350" y="6356352"/>
            <a:ext cx="609600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36987"/>
      </p:ext>
    </p:extLst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851" y="1600200"/>
            <a:ext cx="4815840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3360" y="1600200"/>
            <a:ext cx="4815840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C824002-8F04-447D-8224-40D7ED6840A4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21545"/>
      </p:ext>
    </p:extLst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851" y="1499616"/>
            <a:ext cx="4820143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851" y="2514707"/>
            <a:ext cx="4815840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9057" y="1499616"/>
            <a:ext cx="4820143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59057" y="2514600"/>
            <a:ext cx="4820143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A510220-7851-4877-87D8-65579BB1DD91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57268"/>
      </p:ext>
    </p:extLst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D1B4D7-E962-4AD5-804D-44BB05D648F1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43465"/>
      </p:ext>
    </p:extLst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ltGray">
          <a:xfrm>
            <a:off x="626403" y="0"/>
            <a:ext cx="30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gray"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 bwMode="gray">
          <a:xfrm>
            <a:off x="10972800" y="0"/>
            <a:ext cx="92286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black">
          <a:xfrm>
            <a:off x="11895662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E49B0F-5FC4-452C-84B9-DC5DB8F7EAF7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24825"/>
      </p:ext>
    </p:extLst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gray">
          <a:xfrm>
            <a:off x="621955" y="0"/>
            <a:ext cx="414879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62195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 bwMode="gray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074520" y="381000"/>
            <a:ext cx="3294280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482600"/>
            <a:ext cx="6197600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074520" y="1828800"/>
            <a:ext cx="3294280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C19F4E1-C9E2-4C86-91EE-CF98446AD814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29467"/>
      </p:ext>
    </p:extLst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gray"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black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4876800" y="0"/>
            <a:ext cx="701886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520" y="381000"/>
            <a:ext cx="3294280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 bwMode="auto">
          <a:xfrm>
            <a:off x="5181600" y="482600"/>
            <a:ext cx="6197600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rtl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dirty="0" smtClean="0"/>
              <a:t>Щелкните значок, чтобы добавить 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4520" y="1828800"/>
            <a:ext cx="3294280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544DC91-F540-462A-9952-3A556B4DB6D1}" type="datetime1">
              <a:rPr lang="ru-RU" smtClean="0">
                <a:solidFill>
                  <a:srgbClr val="455F51"/>
                </a:solidFill>
              </a:rPr>
              <a:pPr/>
              <a:t>15.11.2022</a:t>
            </a:fld>
            <a:endParaRPr lang="ru-RU" dirty="0">
              <a:solidFill>
                <a:srgbClr val="455F5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ru-RU" dirty="0" smtClean="0">
                <a:solidFill>
                  <a:srgbClr val="455F51"/>
                </a:solidFill>
              </a:rPr>
              <a:t>Добавить нижний колонтитул</a:t>
            </a:r>
            <a:endParaRPr lang="ru-RU" dirty="0">
              <a:solidFill>
                <a:srgbClr val="455F5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 dirty="0">
              <a:solidFill>
                <a:srgbClr val="455F5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1188296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787701"/>
      </p:ext>
    </p:extLst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gray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17304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 bwMode="black">
          <a:xfrm>
            <a:off x="631828" y="736219"/>
            <a:ext cx="609600" cy="609600"/>
          </a:xfrm>
          <a:prstGeom prst="rect">
            <a:avLst/>
          </a:prstGeom>
          <a:solidFill>
            <a:schemeClr val="accent1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304" y="7362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 bwMode="white">
          <a:xfrm>
            <a:off x="617304" y="13458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852" y="177801"/>
            <a:ext cx="9785349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852" y="1600200"/>
            <a:ext cx="9785349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1600" y="6356352"/>
            <a:ext cx="1219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A4F087A6-40E8-4131-BEAB-4F5033CC1517}" type="datetime1">
              <a:rPr lang="ru-RU" smtClean="0">
                <a:solidFill>
                  <a:prstClr val="black"/>
                </a:solidFill>
              </a:rPr>
              <a:pPr/>
              <a:t>15.11.2022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7652" y="6356352"/>
            <a:ext cx="397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Добавить нижний колонтитул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9601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 descr="ГБУ ИМЦ Петродворцового района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1" y="854549"/>
            <a:ext cx="532911" cy="3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0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club2015984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&#1084;&#1086;&#1080;&#1092;&#1080;&#1085;&#1072;&#1085;&#1089;&#1099;.&#1088;&#1092;/material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incult.inf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6759" y="735291"/>
            <a:ext cx="9516044" cy="4304569"/>
          </a:xfrm>
        </p:spPr>
        <p:txBody>
          <a:bodyPr rtlCol="0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детский сад № 15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Петродворцового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профессиональное сообщество педагогов ДОО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«Финансовое просвещение и экономическое воспитание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онлайн-ресурсов в педагогической практике с целью формирования финансовой грамотности у детей старшего дошкольного возраста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/>
              <a:t/>
            </a:r>
            <a:br>
              <a:rPr lang="ru-RU" sz="5000" dirty="0"/>
            </a:br>
            <a:endParaRPr lang="ru-RU" sz="5000" dirty="0"/>
          </a:p>
        </p:txBody>
      </p:sp>
      <p:sp>
        <p:nvSpPr>
          <p:cNvPr id="4" name="TextBox 3"/>
          <p:cNvSpPr txBox="1"/>
          <p:nvPr/>
        </p:nvSpPr>
        <p:spPr>
          <a:xfrm>
            <a:off x="6792190" y="6001045"/>
            <a:ext cx="4640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Драчева Ольга Сергеевна, старший воспитатель,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 Руслана Григорьевна, воспитатель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38676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81200" y="338328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10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Интерактивные игры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967926" y="544772"/>
            <a:ext cx="65610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Детский журнал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ВЛФиник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https://d.vlfin.ru/index.php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67925" y="2267579"/>
            <a:ext cx="656105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Информационно-образовательный инструмент по финансовой грамотности для детей и подростков, учителей и родителей.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ВЛФиник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(Ваши личные финансы) включает в себя печатный журнал, электронную версию журнала интерактивные тренажеры, созданные для каждого номера, с помощью которых в игровой форме можно закрепить полученные знания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Онлайн-тренажеры: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Разумные траты»,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Бюджет семьи»,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Как устроен банкомат»,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«Карманные деньги»,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«Внимательный покупатель»,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Семейный автомобиль».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234" y="995989"/>
            <a:ext cx="2781300" cy="15621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5" name="Рисунок 2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234" y="5002983"/>
            <a:ext cx="2781300" cy="15621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075" y="3065582"/>
            <a:ext cx="2781300" cy="15621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00661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81200" y="338328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11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Интерактивные игры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679515" y="544772"/>
            <a:ext cx="66986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Онлайн-игра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Смешарики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мире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финансов»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https://abc.smeshariki.ru/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79515" y="2092088"/>
            <a:ext cx="68494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Игра представляет собой набор из 9 сценариев с жестко заданным сюжетом, каждый из которых создан для одного из 9 персонажей сериала "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 и обучает управлять ограниченными ресурсами и использовать финансовые продукты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Каждый сценарий раскрывает термины и понятия следующих финансовых тем: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Бараш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тема "Доходы и расходы"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персонаж Нюша - тема "Финансовое планирование и бюджет"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Карыч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тема "Личные сбережения"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Совунья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тема "Кредитование"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Копатыч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тема "Инвестирование"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Лосяш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темы "Страхование", "Общие знания и азы финансовой арифметики"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темы "Риски и финансовая безопасность", "Защита прав потребителей"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0635" y="957299"/>
            <a:ext cx="2558734" cy="1757605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520635" y="3029080"/>
            <a:ext cx="2558734" cy="170693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520635" y="4940289"/>
            <a:ext cx="2558734" cy="17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764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81200" y="338328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12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Интерактивные игры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5213023" y="544772"/>
            <a:ext cx="64479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«Тайна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потерянной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копилки»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https://fincult.info/games/tayna-poteryannoy-kopilki/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90475" y="2267579"/>
            <a:ext cx="64667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Тайна потерянной копилки - это онлайн-игра, в которой нужно вернуть украденные сокровища и заодно узнать, как грамотно обращаться с деньгами и распознавать финансовых мошенников.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рассчитана на детей старше 6 лет, но будет интересна также подросткам и взрослым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игре «Тайна потерянной копилки» нужно спасти накопления героев от мошенников и злого колдуна. В процессе игроки узнают, как правильно обращаться с деньгами, планировать траты, копить на свои цели и избегать неоправданных потерь.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552419" y="1066452"/>
            <a:ext cx="2882265" cy="1604645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552418" y="3074325"/>
            <a:ext cx="2882265" cy="161290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552417" y="5090453"/>
            <a:ext cx="2882265" cy="15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075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81200" y="338328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13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Интерактивные игры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542330" y="544772"/>
            <a:ext cx="683582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«Космический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детектив: загадка семи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банкнот»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https://fincult.info/entertainment/game/kosmicheski_detektiv/?ysclid=la76rlzgkj283699050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79515" y="2266698"/>
            <a:ext cx="66986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игре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«Космический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детектив: тайна семи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банкнот»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нужно спасти город от главного злодея – фальшивомонетчика. А заодно ты научишься отличать подлинные купюры от фальшивок.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подсказок станет понятно, на какие признаки подлинности банкнот нужно обращать внимание. Информацию будет проще запомнить во время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 в мини-играх можно сразу применить эти знания в деле. Новые навыки пригодятся не только в игре, но и при обращении с настоящими деньгами.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Сразиться со злодеем можно онлайн или после установки игры на компьютер.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532085" y="951928"/>
            <a:ext cx="2561130" cy="1479949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532085" y="2986059"/>
            <a:ext cx="2561130" cy="1419686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532085" y="5073534"/>
            <a:ext cx="2561130" cy="14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3731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89" l="370" r="97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6" y="1943914"/>
            <a:ext cx="4757262" cy="531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 rot="3087763">
            <a:off x="3287914" y="4414807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394178" y="1412968"/>
            <a:ext cx="1762299" cy="1728000"/>
            <a:chOff x="3565288" y="161598"/>
            <a:chExt cx="1762299" cy="1728000"/>
          </a:xfrm>
        </p:grpSpPr>
        <p:sp>
          <p:nvSpPr>
            <p:cNvPr id="9" name="Овал 8"/>
            <p:cNvSpPr/>
            <p:nvPr/>
          </p:nvSpPr>
          <p:spPr>
            <a:xfrm>
              <a:off x="3599587" y="161598"/>
              <a:ext cx="1728000" cy="1728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65288" y="610100"/>
              <a:ext cx="1762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Обучающие</a:t>
              </a:r>
            </a:p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ультфильмы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34174" y="4581644"/>
            <a:ext cx="1882305" cy="1728000"/>
            <a:chOff x="1073303" y="1557191"/>
            <a:chExt cx="1882305" cy="1728000"/>
          </a:xfrm>
        </p:grpSpPr>
        <p:sp>
          <p:nvSpPr>
            <p:cNvPr id="12" name="Овал 11"/>
            <p:cNvSpPr/>
            <p:nvPr/>
          </p:nvSpPr>
          <p:spPr>
            <a:xfrm>
              <a:off x="1155764" y="1557191"/>
              <a:ext cx="1728000" cy="172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3303" y="2157149"/>
              <a:ext cx="1882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Интерактивные игры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089435" y="1412968"/>
            <a:ext cx="1882305" cy="1728000"/>
            <a:chOff x="6123152" y="1533950"/>
            <a:chExt cx="1882305" cy="1728000"/>
          </a:xfrm>
        </p:grpSpPr>
        <p:sp>
          <p:nvSpPr>
            <p:cNvPr id="15" name="Овал 14"/>
            <p:cNvSpPr/>
            <p:nvPr/>
          </p:nvSpPr>
          <p:spPr>
            <a:xfrm>
              <a:off x="6158933" y="1533950"/>
              <a:ext cx="1728000" cy="172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3152" y="2067518"/>
              <a:ext cx="1882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Тематические</a:t>
              </a:r>
            </a:p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айты и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группы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168538" y="4581644"/>
            <a:ext cx="1737227" cy="1728000"/>
            <a:chOff x="5288388" y="4249816"/>
            <a:chExt cx="1737227" cy="1728000"/>
          </a:xfrm>
        </p:grpSpPr>
        <p:sp>
          <p:nvSpPr>
            <p:cNvPr id="18" name="Овал 17"/>
            <p:cNvSpPr/>
            <p:nvPr/>
          </p:nvSpPr>
          <p:spPr>
            <a:xfrm>
              <a:off x="5297615" y="4249816"/>
              <a:ext cx="1728000" cy="172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88388" y="4821429"/>
              <a:ext cx="172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Подкасты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Стрелка вниз 22"/>
          <p:cNvSpPr/>
          <p:nvPr/>
        </p:nvSpPr>
        <p:spPr>
          <a:xfrm rot="7440224">
            <a:off x="3221376" y="2787873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8409012">
            <a:off x="5249938" y="4416833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4067944" y="6432816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14</a:t>
            </a:fld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3491880" y="3140968"/>
            <a:ext cx="2016224" cy="1365917"/>
            <a:chOff x="3592075" y="3048743"/>
            <a:chExt cx="1656184" cy="1152128"/>
          </a:xfrm>
          <a:solidFill>
            <a:srgbClr val="92D050"/>
          </a:solidFill>
        </p:grpSpPr>
        <p:sp>
          <p:nvSpPr>
            <p:cNvPr id="29" name="Овал 28"/>
            <p:cNvSpPr/>
            <p:nvPr/>
          </p:nvSpPr>
          <p:spPr>
            <a:xfrm>
              <a:off x="3844103" y="3048743"/>
              <a:ext cx="1152128" cy="11521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92075" y="3255475"/>
              <a:ext cx="1656184" cy="649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ЦОР</a:t>
              </a:r>
            </a:p>
          </p:txBody>
        </p:sp>
      </p:grpSp>
      <p:sp>
        <p:nvSpPr>
          <p:cNvPr id="31" name="Стрелка вниз 30"/>
          <p:cNvSpPr/>
          <p:nvPr/>
        </p:nvSpPr>
        <p:spPr>
          <a:xfrm rot="7440224">
            <a:off x="3227446" y="2789968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14159776" flipH="1">
            <a:off x="5340490" y="2787871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45499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15</a:t>
            </a:fld>
            <a:endParaRPr lang="ru-RU"/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9092" t="30188" r="34538" b="13747"/>
          <a:stretch/>
        </p:blipFill>
        <p:spPr bwMode="auto">
          <a:xfrm>
            <a:off x="1489432" y="951027"/>
            <a:ext cx="2970530" cy="1661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3"/>
          <a:srcRect l="7881" t="30189" r="33325" b="14016"/>
          <a:stretch/>
        </p:blipFill>
        <p:spPr bwMode="auto">
          <a:xfrm>
            <a:off x="1489432" y="3089363"/>
            <a:ext cx="3030220" cy="1616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577697" y="4997649"/>
            <a:ext cx="2882265" cy="161480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024486" y="544772"/>
            <a:ext cx="63725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Развивающий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детей 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Три Кота - Поход 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магазин»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https://trikota.tv/series/season-1/pokhod-v-magazin/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40662" y="2360966"/>
            <a:ext cx="674016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Мультфильм о жизни семьи кошек с тремя котятами, которые постоянно учатся решать разные бытовые вопросы. Серия «Поход в магазин» научит рациональному подходу к трате денег и самостоятельной покупке продуктов  по списку.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Как-то мама, папа и котята делали покупки в магазине к новогодним праздникам. Когда все было куплено, мама вспомнила, что они забыли купить хлеб, молоко и чай. Она поручила это сделать котятам. Как же они справятся с таким ответственным заданием? Можно будет узнать, посмотрев мультфильм «Три кота» для детей!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491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16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548497" y="967051"/>
            <a:ext cx="2882265" cy="167068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548496" y="3068454"/>
            <a:ext cx="2882265" cy="164592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548495" y="5102225"/>
            <a:ext cx="2882265" cy="16192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47035" y="544772"/>
            <a:ext cx="64290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Развивающий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детей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Фиксики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https://www.youtube.com/watch?v=vaGnAN_DJXU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43339" y="2266698"/>
            <a:ext cx="645736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Этот мультфильм сам по себе образовательный. Из него можно узнать об устройстве множества вещей и разнообразных явлений.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Фиксиков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есть 3 серии, рассказывающие о деньгах: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«История вещей — деньги». Здесь всего за минуту ребёнок узнает историю денег, начиная с обмена и заканчивая безналичным расчётом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«Как делают деньги».  В эпизоде рассказано про тонкости изготовления банкнот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«Деньги». История рассказывает о том, как главные герои решили перенять систему оплаты услуг у людей, но в итоге все перессорились.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5947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17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7427" t="22193" r="25438" b="15984"/>
          <a:stretch/>
        </p:blipFill>
        <p:spPr bwMode="auto">
          <a:xfrm>
            <a:off x="1510665" y="1020879"/>
            <a:ext cx="3061335" cy="1584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7114" t="20035" r="27973" b="16169"/>
          <a:stretch/>
        </p:blipFill>
        <p:spPr bwMode="auto">
          <a:xfrm>
            <a:off x="1510665" y="3051995"/>
            <a:ext cx="2941320" cy="1624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l="5040" t="22144" r="26760" b="12470"/>
          <a:stretch/>
        </p:blipFill>
        <p:spPr bwMode="auto">
          <a:xfrm>
            <a:off x="1422239" y="5123116"/>
            <a:ext cx="3029746" cy="164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47035" y="544772"/>
            <a:ext cx="64667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Развивающий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«Спокойной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ночи, малыши! Финансовая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азбука»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://www.youtube.com/watch?v=7SskQxZt3r4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50730" y="2474539"/>
            <a:ext cx="63630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телепрограмме «Спокойной ночи, малыши!» каждый вышла рубрика «Финансовая азбука», которая помогает родителям на простых примерах показать ребенку, как обращаться с деньгами.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Легендарные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Хрюша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Филя, Степашка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Каркуша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уже 60 лет учат малышей дружбе, уважению, доброте, а также азам русского языка, географии, истории. Сегодня детям не обойтись еще без одной важной науки — экономики.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1327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18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7558" t="22537" r="26424" b="13410"/>
          <a:stretch/>
        </p:blipFill>
        <p:spPr bwMode="auto">
          <a:xfrm>
            <a:off x="1569720" y="952690"/>
            <a:ext cx="3002280" cy="1637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6891" t="22537" r="26647" b="12602"/>
          <a:stretch/>
        </p:blipFill>
        <p:spPr bwMode="auto">
          <a:xfrm>
            <a:off x="1569720" y="2966597"/>
            <a:ext cx="3002280" cy="1647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l="7893" t="20852" r="26260" b="13799"/>
          <a:stretch/>
        </p:blipFill>
        <p:spPr bwMode="auto">
          <a:xfrm>
            <a:off x="1569720" y="4920791"/>
            <a:ext cx="3002280" cy="1726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65888" y="544772"/>
            <a:ext cx="6513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Развивающий мультфильм для детей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Развлечеба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Финансовая грамотность»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https://www.youtube.com/watch?v=pPg5AdMagFg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65888" y="2822879"/>
            <a:ext cx="63725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Первый полезнейший сборник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Развлечебы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посвящен финансовой грамотности.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Кот-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Кубакот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научит распоряжаться карманными деньгами, расскажет,  что такое деньги, как их зарабатывают, откуда они берутся и как правильно с ними обращаться, что такое банк, банковская карта и инвестиции – все это отражено в сборнике.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конце серии дети смогут проверить свои знания, поиграв в интересную викторину с выбором ответа.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0337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19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7313" t="22764" r="27132" b="14497"/>
          <a:stretch/>
        </p:blipFill>
        <p:spPr bwMode="auto">
          <a:xfrm>
            <a:off x="1484919" y="1050465"/>
            <a:ext cx="2918460" cy="1569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6848" t="22014" r="27089" b="14722"/>
          <a:stretch/>
        </p:blipFill>
        <p:spPr bwMode="auto">
          <a:xfrm>
            <a:off x="1484919" y="3006162"/>
            <a:ext cx="2901315" cy="1562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484919" y="4939982"/>
            <a:ext cx="2882265" cy="15989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873658" y="544772"/>
            <a:ext cx="6664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Познавательный 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детей «Веселая всемирная история денег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https://www.youtube.com/watch?v=gczBaCakIyE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73658" y="2474539"/>
            <a:ext cx="66647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Чтобы стать успешными и благополучными, надо знать историю денег, и, особенно, быть бережными и экономными, чему учит мультфильм «Веселая всемирная история денег»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Главная героиня образовательного мультфильма мудрая Сова знакомит с темой финансовой грамотности в 13 сериях. В них раскрываются такие понятия как: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деньги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семейный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бюджет,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финансовое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планирование,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заработок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кредит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депозит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структуры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экономики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9711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3491880" y="3140968"/>
            <a:ext cx="2016224" cy="1365917"/>
            <a:chOff x="3592075" y="3048743"/>
            <a:chExt cx="1656184" cy="1152128"/>
          </a:xfrm>
          <a:solidFill>
            <a:srgbClr val="92D050"/>
          </a:solidFill>
        </p:grpSpPr>
        <p:sp>
          <p:nvSpPr>
            <p:cNvPr id="24" name="Овал 23"/>
            <p:cNvSpPr/>
            <p:nvPr/>
          </p:nvSpPr>
          <p:spPr>
            <a:xfrm>
              <a:off x="3844103" y="3048743"/>
              <a:ext cx="1152128" cy="11521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92075" y="3255475"/>
              <a:ext cx="1656184" cy="649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latin typeface="Times New Roman" pitchFamily="18" charset="0"/>
                  <a:cs typeface="Times New Roman" pitchFamily="18" charset="0"/>
                </a:rPr>
                <a:t>ЦОР</a:t>
              </a:r>
              <a:endParaRPr lang="ru-RU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2</a:t>
            </a:fld>
            <a:endParaRPr lang="ru-RU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89" l="370" r="97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6" y="1943914"/>
            <a:ext cx="4757262" cy="531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878" y1="47826" x2="33780" y2="72134"/>
                        <a14:foregroundMark x1="13902" y1="71344" x2="34634" y2="62846"/>
                        <a14:foregroundMark x1="4024" y1="63439" x2="20488" y2="60870"/>
                        <a14:foregroundMark x1="4756" y1="55731" x2="14146" y2="55731"/>
                        <a14:foregroundMark x1="80732" y1="55336" x2="94634" y2="64625"/>
                        <a14:foregroundMark x1="86341" y1="55336" x2="96341" y2="55731"/>
                        <a14:foregroundMark x1="92927" y1="56324" x2="97195" y2="58696"/>
                        <a14:foregroundMark x1="81098" y1="72925" x2="85244" y2="69368"/>
                        <a14:foregroundMark x1="85122" y1="51779" x2="89268" y2="51383"/>
                        <a14:foregroundMark x1="11341" y1="49802" x2="18780" y2="50395"/>
                        <a14:foregroundMark x1="18293" y1="40514" x2="20244" y2="3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5" y="476672"/>
            <a:ext cx="3396356" cy="20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71876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20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514712" y="974065"/>
            <a:ext cx="2882265" cy="161861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27544" r="40721" b="21041"/>
          <a:stretch/>
        </p:blipFill>
        <p:spPr bwMode="auto">
          <a:xfrm>
            <a:off x="1514711" y="3017016"/>
            <a:ext cx="2882265" cy="16049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514710" y="4989008"/>
            <a:ext cx="2882265" cy="16129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77352" y="544772"/>
            <a:ext cx="656105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Познавательный 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Азбука финансовой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грамотности»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ru-RU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моифинансы.рф</a:t>
            </a:r>
            <a:r>
              <a:rPr lang="ru-RU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materials/</a:t>
            </a:r>
            <a:r>
              <a:rPr lang="en-US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azbuka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finansovoj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gramotnosti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-so-</a:t>
            </a:r>
            <a:r>
              <a:rPr lang="en-US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smesharikami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77352" y="2686442"/>
            <a:ext cx="639137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Мультсериал, целью которого является привлечение внимания детей старшего дошкольного и младшего школьного возраста к базовым вопросам финансовой грамотности. Включает 24 серии по 3 минуты, каждая серия рассказывает об ответственном финансовом поведении и основных понятиях финансовой </a:t>
            </a:r>
            <a:r>
              <a:rPr lang="ru-RU" sz="1600" kern="100" dirty="0" smtClean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грамотности:</a:t>
            </a:r>
            <a:endParaRPr lang="ru-RU" sz="1600" kern="100" dirty="0"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инвестиции,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кредиты,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планирование расходов,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распределение бюджета,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накопления,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историю договора купли-продажи,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страхование имущества,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финансовые </a:t>
            </a:r>
            <a:r>
              <a:rPr lang="ru-RU" sz="1600" kern="100" dirty="0" smtClean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цели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578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21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395954" y="850490"/>
            <a:ext cx="2882265" cy="15875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395954" y="2877172"/>
            <a:ext cx="2882265" cy="162179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395954" y="4997477"/>
            <a:ext cx="2882265" cy="164528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65889" y="544772"/>
            <a:ext cx="6400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Познавательный 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детей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-Код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Финансовая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грамотность»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://www.youtube.com/watch?v=PUIrU1Fj3uY&amp;list=PLeVA7eICJ6d0xIK0AzwIvhcy5Pgf2fJOf&amp;index=1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60157" y="2634953"/>
            <a:ext cx="63065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В 2019 и 2020 году выпущено еще 14 серий посвященных финансовой грамотности</a:t>
            </a:r>
            <a:r>
              <a:rPr lang="ru-RU" sz="1600" kern="100" dirty="0" smtClean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В данных сериях рассказывается про: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преимущества пластиковых карт,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покупки в сети «Интернет»,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 err="1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криптовалюту</a:t>
            </a: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,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ОФЗ,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защиту от мошенников,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страхование,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планирование расходов,</a:t>
            </a:r>
            <a:endParaRPr lang="ru-RU" sz="1600" kern="100" dirty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про финансовые </a:t>
            </a:r>
            <a:r>
              <a:rPr lang="ru-RU" sz="1600" kern="100" dirty="0" smtClean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пирамиды</a:t>
            </a:r>
            <a:endParaRPr lang="ru-RU" sz="1600" kern="100" dirty="0" smtClean="0">
              <a:latin typeface="Liberation Serif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отстаивать свои права.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738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22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420443" y="897978"/>
            <a:ext cx="2882265" cy="129921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420442" y="2372086"/>
            <a:ext cx="2882265" cy="209232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420443" y="4639310"/>
            <a:ext cx="2882265" cy="20821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71621" y="544772"/>
            <a:ext cx="64762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Познавательный 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«Богатый бобренок»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https://bobrenok.oc3.ru/?ysclid=la5o96r9m0768655998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03596" y="2080771"/>
            <a:ext cx="606143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Интерактивный мультфильм из 12 серий, созданный при поддержке Минфина России в 2019 году.</a:t>
            </a:r>
          </a:p>
          <a:p>
            <a:pPr algn="just">
              <a:spcAft>
                <a:spcPts val="0"/>
              </a:spcAft>
            </a:pPr>
            <a:endParaRPr lang="ru-RU" sz="1600" kern="100" dirty="0">
              <a:latin typeface="Times New Roman" panose="02020603050405020304" pitchFamily="18" charset="0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Каждая серия отвечает на один из основных вопросов финансовой грамотности:</a:t>
            </a:r>
          </a:p>
          <a:p>
            <a:pPr algn="just">
              <a:spcAft>
                <a:spcPts val="0"/>
              </a:spcAft>
            </a:pPr>
            <a:endParaRPr lang="ru-RU" sz="1600" kern="100" dirty="0">
              <a:latin typeface="Times New Roman" panose="02020603050405020304" pitchFamily="18" charset="0"/>
              <a:ea typeface="NSimSun" panose="02010609030101010101" pitchFamily="49" charset="-122"/>
              <a:cs typeface="Lucida Sans" panose="020B060203050409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•	зачем нужны деньги,</a:t>
            </a: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•	как вести бюджет,</a:t>
            </a: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•	что такое бизнес,</a:t>
            </a: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•	как различать «хочу» и «надо»,</a:t>
            </a: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•	как научится планировать доходы и расходы,</a:t>
            </a: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•	как эффективно управлять деньгами.</a:t>
            </a:r>
          </a:p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Особенностью данного мультика заключается в непосредственном участии зрителя в жизни главного героя. Ребенок думает, анализирует и отвечает на вопросы, которые ставятся перед ним в процессе просмотра, тем самым выбирая дальнейшее развитие сюжета.</a:t>
            </a:r>
          </a:p>
        </p:txBody>
      </p:sp>
    </p:spTree>
    <p:extLst>
      <p:ext uri="{BB962C8B-B14F-4D97-AF65-F5344CB8AC3E}">
        <p14:creationId xmlns:p14="http://schemas.microsoft.com/office/powerpoint/2010/main" val="144703472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23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448723" y="2884033"/>
            <a:ext cx="2882265" cy="160845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448724" y="826757"/>
            <a:ext cx="2882265" cy="159194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448723" y="4957820"/>
            <a:ext cx="2882265" cy="16300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03596" y="620688"/>
            <a:ext cx="622969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Познавательный 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«Как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появились деньги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https://yandex.ru/video/touch/preview/2513903083248162341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03596" y="2537546"/>
            <a:ext cx="6229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90204" pitchFamily="34" charset="0"/>
              </a:rPr>
              <a:t>История денег. Финансовая грамотность для детей. Из мультфильма можно узнать, что такое натуральный обмен, как и почему появились настоящие деньги.</a:t>
            </a:r>
          </a:p>
        </p:txBody>
      </p:sp>
    </p:spTree>
    <p:extLst>
      <p:ext uri="{BB962C8B-B14F-4D97-AF65-F5344CB8AC3E}">
        <p14:creationId xmlns:p14="http://schemas.microsoft.com/office/powerpoint/2010/main" val="56073347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24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397667" y="870898"/>
            <a:ext cx="2882265" cy="176276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397667" y="2883868"/>
            <a:ext cx="2882265" cy="187706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b="22445"/>
          <a:stretch/>
        </p:blipFill>
        <p:spPr bwMode="auto">
          <a:xfrm>
            <a:off x="1397668" y="4875752"/>
            <a:ext cx="2882265" cy="1821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32445" y="613505"/>
            <a:ext cx="696606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Познавательный 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детей «Ефимкины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советы»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https://artrk.ru/page/806-finansovaya-gramotnost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32445" y="2374865"/>
            <a:ext cx="5272413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Мультфильмы от Центра Делового Сотрудничества, г. Сыктывкар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 героем является финансовый символ Сыктывкара "ЕФИМ – единственный финансовый медведь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Ефимкины советы в трех сериях: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финансах интересно и просто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сбережения?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банковская карта?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4133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Обучающие мультфильмы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25</a:t>
            </a:fld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429871" y="919495"/>
            <a:ext cx="2882265" cy="161798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429869" y="3014290"/>
            <a:ext cx="2882265" cy="160972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429869" y="5024571"/>
            <a:ext cx="2882265" cy="16370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37608" y="598980"/>
            <a:ext cx="667417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Познавательный мультфильм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детей «Мультфильм о мальчике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Пете»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https://xn--80apaohbc3aw9e.xn--p1ai/materials/multiki-o-finansah-5/?ysclid=la5os8fg76827318874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13023" y="2379877"/>
            <a:ext cx="6325046" cy="397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знаете, как говорить с ребенком о деньгах? Попробуйте начать с обучающих мультфильмов о мальчике Пете. Вместе с ним дети узнают, откуда берутся деньги, научатся их тратить и копить, а еще достигать поставленных целей и распознавать мошенников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поддержке Банка России на его портале «Финансовая культура» появился сериал про мальчика Петю и его семью для дошкольников.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созданы 4 короткие мультфильма для самых маленьких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Можно ли взять в банкомате много-много денег?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Как тратить деньги с умом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Что такое копить?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Как не попасться мошенникам</a:t>
            </a:r>
          </a:p>
        </p:txBody>
      </p:sp>
    </p:spTree>
    <p:extLst>
      <p:ext uri="{BB962C8B-B14F-4D97-AF65-F5344CB8AC3E}">
        <p14:creationId xmlns:p14="http://schemas.microsoft.com/office/powerpoint/2010/main" val="167405633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6089435" y="1412968"/>
            <a:ext cx="1882305" cy="1728000"/>
            <a:chOff x="6123152" y="1533950"/>
            <a:chExt cx="1882305" cy="1728000"/>
          </a:xfrm>
        </p:grpSpPr>
        <p:sp>
          <p:nvSpPr>
            <p:cNvPr id="15" name="Овал 14"/>
            <p:cNvSpPr/>
            <p:nvPr/>
          </p:nvSpPr>
          <p:spPr>
            <a:xfrm>
              <a:off x="6158933" y="1533950"/>
              <a:ext cx="1728000" cy="172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3152" y="2067518"/>
              <a:ext cx="1882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Тематические</a:t>
              </a:r>
            </a:p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айты и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группы</a:t>
              </a:r>
            </a:p>
          </p:txBody>
        </p:sp>
      </p:grpSp>
      <p:sp>
        <p:nvSpPr>
          <p:cNvPr id="2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4067944" y="6432816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3</a:t>
            </a:fld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3491880" y="3140968"/>
            <a:ext cx="2016224" cy="1365917"/>
            <a:chOff x="3592075" y="3048743"/>
            <a:chExt cx="1656184" cy="1152128"/>
          </a:xfrm>
          <a:solidFill>
            <a:srgbClr val="92D050"/>
          </a:solidFill>
        </p:grpSpPr>
        <p:sp>
          <p:nvSpPr>
            <p:cNvPr id="29" name="Овал 28"/>
            <p:cNvSpPr/>
            <p:nvPr/>
          </p:nvSpPr>
          <p:spPr>
            <a:xfrm>
              <a:off x="3844103" y="3048743"/>
              <a:ext cx="1152128" cy="11521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92075" y="3255475"/>
              <a:ext cx="1656184" cy="649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ЦОР</a:t>
              </a:r>
            </a:p>
          </p:txBody>
        </p:sp>
      </p:grpSp>
      <p:sp>
        <p:nvSpPr>
          <p:cNvPr id="32" name="Стрелка вниз 31"/>
          <p:cNvSpPr/>
          <p:nvPr/>
        </p:nvSpPr>
        <p:spPr>
          <a:xfrm rot="14159776" flipH="1">
            <a:off x="5340490" y="2787871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89" l="370" r="97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6" y="1943914"/>
            <a:ext cx="4757262" cy="531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66349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4</a:t>
            </a:fld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Тематические сайты и группы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5514679" y="544772"/>
            <a:ext cx="568627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«Финансовая грамотность в ДОУ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   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://vk.com/club201598446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279009" y="2267579"/>
            <a:ext cx="62405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ространство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педагогов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методистов и других работников системы образования, интересующихся финансовой грамотностью и применяющих её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образовательной деятельности.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Содержит в себе: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татьи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мультфильмы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конкурсы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обучающую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литературу,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полезные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тематические ссылки,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разработки,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конспекты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занятий,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конспекты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развлечений,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настольные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етодические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рекомендации,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планирование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rcRect t="2765" b="4147"/>
          <a:stretch>
            <a:fillRect/>
          </a:stretch>
        </p:blipFill>
        <p:spPr bwMode="auto">
          <a:xfrm>
            <a:off x="1561846" y="1216004"/>
            <a:ext cx="2893059" cy="151799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4" cstate="print"/>
          <a:srcRect t="3226" b="4147"/>
          <a:stretch>
            <a:fillRect/>
          </a:stretch>
        </p:blipFill>
        <p:spPr bwMode="auto">
          <a:xfrm>
            <a:off x="1561845" y="3159543"/>
            <a:ext cx="2893060" cy="150622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5" cstate="print"/>
          <a:srcRect t="3226" b="3226"/>
          <a:stretch>
            <a:fillRect/>
          </a:stretch>
        </p:blipFill>
        <p:spPr bwMode="auto">
          <a:xfrm>
            <a:off x="1572640" y="5091312"/>
            <a:ext cx="2882265" cy="14476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02245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5</a:t>
            </a:fld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Тематические сайты и группы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4911365" y="544772"/>
            <a:ext cx="6664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«Мои финансы»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«Библиотека»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://xn--80apaohbc3aw9e.xn--p1ai/materials/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911365" y="2267579"/>
            <a:ext cx="65516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Сайт «Мои финансы»  для тех, кто организует и ведет работу по повышению финансовой грамотности и финансовому просвещению.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Содержит в себе: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учебные пособия,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методички,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онлайн-курсы,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брошюры,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буклеты,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памятки,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плакаты,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игры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мультфильмы,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видеоролики и многое другое.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739" y="1071966"/>
            <a:ext cx="2945941" cy="151799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403902" y="3076773"/>
            <a:ext cx="2914102" cy="1506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pic>
        <p:nvPicPr>
          <p:cNvPr id="17" name="Рисунок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435739" y="5069810"/>
            <a:ext cx="2882265" cy="144760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0448058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6</a:t>
            </a:fld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Тематические сайты и группы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5052767" y="544772"/>
            <a:ext cx="58163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«Финансовая культура»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https://fincult.info/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175315" y="2267579"/>
            <a:ext cx="633481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«Финансовая культура» — информационно-просветительский ресурс, созданный Центральным банком Российской Федерации.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 — повышать финансовую грамотность людей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Сайт предназначен для широкой аудитории с разным уровнем знаний в области экономики и финансов. Это настоящий справочник житейских ситуаций, с которыми сталкивается каждый.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561846" y="996643"/>
            <a:ext cx="2914101" cy="181931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4" name="Рисунок 13"/>
          <p:cNvPicPr/>
          <p:nvPr/>
        </p:nvPicPr>
        <p:blipFill rotWithShape="1">
          <a:blip r:embed="rId4"/>
          <a:srcRect b="7359"/>
          <a:stretch/>
        </p:blipFill>
        <p:spPr>
          <a:xfrm>
            <a:off x="1561845" y="3002620"/>
            <a:ext cx="2914102" cy="182312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Рисунок 14"/>
          <p:cNvPicPr/>
          <p:nvPr/>
        </p:nvPicPr>
        <p:blipFill>
          <a:blip r:embed="rId5"/>
          <a:stretch>
            <a:fillRect/>
          </a:stretch>
        </p:blipFill>
        <p:spPr>
          <a:xfrm>
            <a:off x="1561845" y="4990110"/>
            <a:ext cx="2914102" cy="173136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71799633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89" l="370" r="97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6" y="1943914"/>
            <a:ext cx="4757262" cy="531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6089435" y="1412968"/>
            <a:ext cx="1882305" cy="1728000"/>
            <a:chOff x="6123152" y="1533950"/>
            <a:chExt cx="1882305" cy="1728000"/>
          </a:xfrm>
        </p:grpSpPr>
        <p:sp>
          <p:nvSpPr>
            <p:cNvPr id="15" name="Овал 14"/>
            <p:cNvSpPr/>
            <p:nvPr/>
          </p:nvSpPr>
          <p:spPr>
            <a:xfrm>
              <a:off x="6158933" y="1533950"/>
              <a:ext cx="1728000" cy="172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3152" y="2067518"/>
              <a:ext cx="1882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Тематические</a:t>
              </a:r>
            </a:p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айты и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группы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168538" y="4581644"/>
            <a:ext cx="1737227" cy="1728000"/>
            <a:chOff x="5288388" y="4249816"/>
            <a:chExt cx="1737227" cy="1728000"/>
          </a:xfrm>
        </p:grpSpPr>
        <p:sp>
          <p:nvSpPr>
            <p:cNvPr id="18" name="Овал 17"/>
            <p:cNvSpPr/>
            <p:nvPr/>
          </p:nvSpPr>
          <p:spPr>
            <a:xfrm>
              <a:off x="5297615" y="4249816"/>
              <a:ext cx="1728000" cy="172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88388" y="4821429"/>
              <a:ext cx="172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Подкасты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Стрелка вниз 25"/>
          <p:cNvSpPr/>
          <p:nvPr/>
        </p:nvSpPr>
        <p:spPr>
          <a:xfrm rot="18409012">
            <a:off x="5249938" y="4416833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4067944" y="6432816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7</a:t>
            </a:fld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3491880" y="3140968"/>
            <a:ext cx="2016224" cy="1365917"/>
            <a:chOff x="3592075" y="3048743"/>
            <a:chExt cx="1656184" cy="1152128"/>
          </a:xfrm>
          <a:solidFill>
            <a:srgbClr val="92D050"/>
          </a:solidFill>
        </p:grpSpPr>
        <p:sp>
          <p:nvSpPr>
            <p:cNvPr id="29" name="Овал 28"/>
            <p:cNvSpPr/>
            <p:nvPr/>
          </p:nvSpPr>
          <p:spPr>
            <a:xfrm>
              <a:off x="3844103" y="3048743"/>
              <a:ext cx="1152128" cy="11521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92075" y="3255475"/>
              <a:ext cx="1656184" cy="649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ЦОР</a:t>
              </a:r>
            </a:p>
          </p:txBody>
        </p:sp>
      </p:grpSp>
      <p:sp>
        <p:nvSpPr>
          <p:cNvPr id="32" name="Стрелка вниз 31"/>
          <p:cNvSpPr/>
          <p:nvPr/>
        </p:nvSpPr>
        <p:spPr>
          <a:xfrm rot="14159776" flipH="1">
            <a:off x="5340490" y="2787871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1217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981200" y="338328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188640"/>
              <a:ext cx="9144000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520" y="188640"/>
              <a:ext cx="4427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Подкасты</a:t>
              </a:r>
            </a:p>
          </p:txBody>
        </p:sp>
      </p:grpSp>
      <p:sp>
        <p:nvSpPr>
          <p:cNvPr id="19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8</a:t>
            </a:fld>
            <a:endParaRPr lang="ru-RU"/>
          </a:p>
        </p:txBody>
      </p:sp>
      <p:pic>
        <p:nvPicPr>
          <p:cNvPr id="26" name="Рисунок 2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469" y="2910098"/>
            <a:ext cx="2867025" cy="1610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8167" y="4920297"/>
            <a:ext cx="2881630" cy="16186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" name="Рисунок 2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6596" y="948159"/>
            <a:ext cx="2781300" cy="1562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5062194" y="544772"/>
            <a:ext cx="670245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грош» — детский подкаст про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деньги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://music.yandex.ru/album/20254097?dir=desc&amp;activeTab=track-list</a:t>
            </a:r>
            <a:endParaRPr lang="ru-RU" sz="16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798243" y="2454591"/>
            <a:ext cx="6749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Подкаст включает в себя 10 выпусков продолжительность которых варьируется от трех до четырех минут: «Деньги в кармане»; «Как получить доход?»; «Куда исчезают деньги?»; «Как купить дом?»; «Кредитная история»; «Что такое инфляция и почему ее ругают?»; «Откуда берется цена?»; «Зачем хранить деньги на карте?»; «Почему в банке нет банок?»; «Кто придумал деньги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?».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каждом выпуске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 экспертом Центра финансовой грамотности НИФИ Минфина России, главным редактором портала «Мои финансы» Надей Грошевой понятно и просто рассказывают, что такое карманные деньги, как их не потратить сразу все, а сохранить часть на что-то полезное, как получают доход, когда нужно брать кредит и даже как купить дом.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1671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89" l="370" r="97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6" y="1943914"/>
            <a:ext cx="4757262" cy="531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 rot="3087763">
            <a:off x="3287914" y="4414807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1334174" y="4581644"/>
            <a:ext cx="1882305" cy="1728000"/>
            <a:chOff x="1073303" y="1557191"/>
            <a:chExt cx="1882305" cy="1728000"/>
          </a:xfrm>
        </p:grpSpPr>
        <p:sp>
          <p:nvSpPr>
            <p:cNvPr id="12" name="Овал 11"/>
            <p:cNvSpPr/>
            <p:nvPr/>
          </p:nvSpPr>
          <p:spPr>
            <a:xfrm>
              <a:off x="1155764" y="1557191"/>
              <a:ext cx="1728000" cy="172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3303" y="2157149"/>
              <a:ext cx="1882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Интерактивные игры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089435" y="1412968"/>
            <a:ext cx="1882305" cy="1728000"/>
            <a:chOff x="6123152" y="1533950"/>
            <a:chExt cx="1882305" cy="1728000"/>
          </a:xfrm>
        </p:grpSpPr>
        <p:sp>
          <p:nvSpPr>
            <p:cNvPr id="15" name="Овал 14"/>
            <p:cNvSpPr/>
            <p:nvPr/>
          </p:nvSpPr>
          <p:spPr>
            <a:xfrm>
              <a:off x="6158933" y="1533950"/>
              <a:ext cx="1728000" cy="172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3152" y="2067518"/>
              <a:ext cx="1882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Тематические</a:t>
              </a:r>
            </a:p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айты и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группы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168538" y="4581644"/>
            <a:ext cx="1737227" cy="1728000"/>
            <a:chOff x="5288388" y="4249816"/>
            <a:chExt cx="1737227" cy="1728000"/>
          </a:xfrm>
        </p:grpSpPr>
        <p:sp>
          <p:nvSpPr>
            <p:cNvPr id="18" name="Овал 17"/>
            <p:cNvSpPr/>
            <p:nvPr/>
          </p:nvSpPr>
          <p:spPr>
            <a:xfrm>
              <a:off x="5297615" y="4249816"/>
              <a:ext cx="1728000" cy="172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88388" y="4821429"/>
              <a:ext cx="172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Подкасты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Стрелка вниз 25"/>
          <p:cNvSpPr/>
          <p:nvPr/>
        </p:nvSpPr>
        <p:spPr>
          <a:xfrm rot="18409012">
            <a:off x="5249938" y="4416833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4067944" y="6432816"/>
            <a:ext cx="2133600" cy="365125"/>
          </a:xfrm>
        </p:spPr>
        <p:txBody>
          <a:bodyPr/>
          <a:lstStyle/>
          <a:p>
            <a:fld id="{C3677A09-C988-401B-89E8-8474EDC94832}" type="slidenum">
              <a:rPr lang="ru-RU" smtClean="0"/>
              <a:t>9</a:t>
            </a:fld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3491880" y="3140968"/>
            <a:ext cx="2016224" cy="1365917"/>
            <a:chOff x="3592075" y="3048743"/>
            <a:chExt cx="1656184" cy="1152128"/>
          </a:xfrm>
          <a:solidFill>
            <a:srgbClr val="92D050"/>
          </a:solidFill>
        </p:grpSpPr>
        <p:sp>
          <p:nvSpPr>
            <p:cNvPr id="29" name="Овал 28"/>
            <p:cNvSpPr/>
            <p:nvPr/>
          </p:nvSpPr>
          <p:spPr>
            <a:xfrm>
              <a:off x="3844103" y="3048743"/>
              <a:ext cx="1152128" cy="11521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92075" y="3255475"/>
              <a:ext cx="1656184" cy="649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ЦОР</a:t>
              </a:r>
            </a:p>
          </p:txBody>
        </p:sp>
      </p:grpSp>
      <p:sp>
        <p:nvSpPr>
          <p:cNvPr id="32" name="Стрелка вниз 31"/>
          <p:cNvSpPr/>
          <p:nvPr/>
        </p:nvSpPr>
        <p:spPr>
          <a:xfrm rot="14159776" flipH="1">
            <a:off x="5340490" y="2787871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31108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тематика 16 х 9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82_TF02787947.potx" id="{3964D7A7-1B85-4031-AAD6-1B50F98CF473}" vid="{CAF00616-F4D4-4454-9A4A-5919532F2D5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2913</TotalTime>
  <Words>1897</Words>
  <Application>Microsoft Office PowerPoint</Application>
  <PresentationFormat>Широкоэкранный</PresentationFormat>
  <Paragraphs>302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NSimSun</vt:lpstr>
      <vt:lpstr>Arial</vt:lpstr>
      <vt:lpstr>Calibri</vt:lpstr>
      <vt:lpstr>Euphemia</vt:lpstr>
      <vt:lpstr>Liberation Serif</vt:lpstr>
      <vt:lpstr>Lucida Sans</vt:lpstr>
      <vt:lpstr>Symbol</vt:lpstr>
      <vt:lpstr>Times New Roman</vt:lpstr>
      <vt:lpstr>Wingdings</vt:lpstr>
      <vt:lpstr>Математика 16 х 9</vt:lpstr>
      <vt:lpstr>Государственное бюджетное дошкольное образовательное учреждение детский сад № 15  Петродворцового района Санкт-Петербурга  Сетевое профессиональное сообщество педагогов ДОО  «Финансовое просвещение и экономическое воспитание»  Применение онлайн-ресурсов в педагогической практике с целью формирования финансовой грамотности у детей старшего дошкольного возраста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Минимализм</dc:title>
  <dc:creator>User Obstinate</dc:creator>
  <cp:lastModifiedBy>admin</cp:lastModifiedBy>
  <cp:revision>110</cp:revision>
  <dcterms:created xsi:type="dcterms:W3CDTF">2021-05-04T06:37:33Z</dcterms:created>
  <dcterms:modified xsi:type="dcterms:W3CDTF">2022-11-16T18:06:45Z</dcterms:modified>
</cp:coreProperties>
</file>